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7" r:id="rId3"/>
    <p:sldId id="554" r:id="rId4"/>
    <p:sldId id="473" r:id="rId5"/>
    <p:sldId id="558" r:id="rId6"/>
    <p:sldId id="556" r:id="rId7"/>
    <p:sldId id="475" r:id="rId8"/>
    <p:sldId id="523" r:id="rId9"/>
    <p:sldId id="557" r:id="rId10"/>
    <p:sldId id="478" r:id="rId11"/>
    <p:sldId id="477" r:id="rId12"/>
    <p:sldId id="559" r:id="rId13"/>
    <p:sldId id="560" r:id="rId14"/>
    <p:sldId id="561" r:id="rId15"/>
    <p:sldId id="562" r:id="rId16"/>
    <p:sldId id="564" r:id="rId17"/>
    <p:sldId id="531" r:id="rId18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84889" autoAdjust="0"/>
  </p:normalViewPr>
  <p:slideViewPr>
    <p:cSldViewPr>
      <p:cViewPr varScale="1">
        <p:scale>
          <a:sx n="74" d="100"/>
          <a:sy n="74" d="100"/>
        </p:scale>
        <p:origin x="170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 Fall 2016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12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Reduction Trees (Part 2) 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6C5C33-B28C-43B1-938A-A2001E61B3B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532" name="Rectangle 88"/>
          <p:cNvSpPr>
            <a:spLocks noChangeArrowheads="1"/>
          </p:cNvSpPr>
          <p:nvPr/>
        </p:nvSpPr>
        <p:spPr bwMode="auto">
          <a:xfrm>
            <a:off x="8229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89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90"/>
          <p:cNvSpPr>
            <a:spLocks noChangeArrowheads="1"/>
          </p:cNvSpPr>
          <p:nvPr/>
        </p:nvSpPr>
        <p:spPr bwMode="auto">
          <a:xfrm>
            <a:off x="68580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1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5"/>
          <p:cNvSpPr>
            <a:spLocks noChangeArrowheads="1"/>
          </p:cNvSpPr>
          <p:nvPr/>
        </p:nvSpPr>
        <p:spPr bwMode="auto">
          <a:xfrm>
            <a:off x="4114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7" name="Rectangle 86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8" name="Rectangle 87"/>
          <p:cNvSpPr>
            <a:spLocks noChangeArrowheads="1"/>
          </p:cNvSpPr>
          <p:nvPr/>
        </p:nvSpPr>
        <p:spPr bwMode="auto">
          <a:xfrm>
            <a:off x="5486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9" name="Rectangle 81"/>
          <p:cNvSpPr>
            <a:spLocks noChangeArrowheads="1"/>
          </p:cNvSpPr>
          <p:nvPr/>
        </p:nvSpPr>
        <p:spPr bwMode="auto">
          <a:xfrm>
            <a:off x="1371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0" name="Rectangle 82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1" name="Rectangle 83"/>
          <p:cNvSpPr>
            <a:spLocks noChangeArrowheads="1"/>
          </p:cNvSpPr>
          <p:nvPr/>
        </p:nvSpPr>
        <p:spPr bwMode="auto">
          <a:xfrm>
            <a:off x="2743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2" name="Rectangle 84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4" name="Text Box 3"/>
          <p:cNvSpPr txBox="1">
            <a:spLocks noChangeArrowheads="1"/>
          </p:cNvSpPr>
          <p:nvPr/>
        </p:nvSpPr>
        <p:spPr bwMode="auto">
          <a:xfrm>
            <a:off x="6096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0</a:t>
            </a:r>
          </a:p>
        </p:txBody>
      </p:sp>
      <p:sp>
        <p:nvSpPr>
          <p:cNvPr id="225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16 threads</a:t>
            </a:r>
          </a:p>
        </p:txBody>
      </p:sp>
      <p:sp>
        <p:nvSpPr>
          <p:cNvPr id="22546" name="Rectangle 5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2547" name="Rectangle 6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48" name="Rectangle 7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49" name="Rectangle 8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0" name="Rectangle 9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…</a:t>
            </a:r>
          </a:p>
        </p:txBody>
      </p:sp>
      <p:sp>
        <p:nvSpPr>
          <p:cNvPr id="22551" name="Rectangle 10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22552" name="Rectangle 11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53" name="Rectangle 12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22554" name="Rectangle 13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2555" name="Rectangle 14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2556" name="Rectangle 15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22557" name="Rectangle 16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22558" name="Rectangle 17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0+16</a:t>
            </a:r>
          </a:p>
        </p:txBody>
      </p:sp>
      <p:sp>
        <p:nvSpPr>
          <p:cNvPr id="22559" name="Rectangle 18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19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20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21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22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23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15+31</a:t>
            </a:r>
          </a:p>
        </p:txBody>
      </p:sp>
      <p:sp>
        <p:nvSpPr>
          <p:cNvPr id="22565" name="Rectangle 24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5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6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7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28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29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1" name="Rectangle 30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31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2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3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34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35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36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37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38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39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40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41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42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43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Rectangle 44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45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46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47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48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49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50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51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52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Line 53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54"/>
          <p:cNvSpPr>
            <a:spLocks noChangeShapeType="1"/>
          </p:cNvSpPr>
          <p:nvPr/>
        </p:nvSpPr>
        <p:spPr bwMode="auto">
          <a:xfrm flipH="1">
            <a:off x="1143000" y="23622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6" name="Line 55"/>
          <p:cNvSpPr>
            <a:spLocks noChangeShapeType="1"/>
          </p:cNvSpPr>
          <p:nvPr/>
        </p:nvSpPr>
        <p:spPr bwMode="auto">
          <a:xfrm>
            <a:off x="1676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Line 56"/>
          <p:cNvSpPr>
            <a:spLocks noChangeShapeType="1"/>
          </p:cNvSpPr>
          <p:nvPr/>
        </p:nvSpPr>
        <p:spPr bwMode="auto">
          <a:xfrm flipH="1">
            <a:off x="17526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8" name="Line 57"/>
          <p:cNvSpPr>
            <a:spLocks noChangeShapeType="1"/>
          </p:cNvSpPr>
          <p:nvPr/>
        </p:nvSpPr>
        <p:spPr bwMode="auto">
          <a:xfrm>
            <a:off x="2362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9" name="Line 58"/>
          <p:cNvSpPr>
            <a:spLocks noChangeShapeType="1"/>
          </p:cNvSpPr>
          <p:nvPr/>
        </p:nvSpPr>
        <p:spPr bwMode="auto">
          <a:xfrm flipH="1">
            <a:off x="24384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0" name="Line 59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1" name="Line 60"/>
          <p:cNvSpPr>
            <a:spLocks noChangeShapeType="1"/>
          </p:cNvSpPr>
          <p:nvPr/>
        </p:nvSpPr>
        <p:spPr bwMode="auto">
          <a:xfrm flipH="1">
            <a:off x="31242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3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Line 63"/>
          <p:cNvSpPr>
            <a:spLocks noChangeShapeType="1"/>
          </p:cNvSpPr>
          <p:nvPr/>
        </p:nvSpPr>
        <p:spPr bwMode="auto">
          <a:xfrm>
            <a:off x="4419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5" name="Line 64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6" name="Line 65"/>
          <p:cNvSpPr>
            <a:spLocks noChangeShapeType="1"/>
          </p:cNvSpPr>
          <p:nvPr/>
        </p:nvSpPr>
        <p:spPr bwMode="auto">
          <a:xfrm flipH="1">
            <a:off x="11430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7" name="Line 66"/>
          <p:cNvSpPr>
            <a:spLocks noChangeShapeType="1"/>
          </p:cNvSpPr>
          <p:nvPr/>
        </p:nvSpPr>
        <p:spPr bwMode="auto">
          <a:xfrm>
            <a:off x="1676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Line 67"/>
          <p:cNvSpPr>
            <a:spLocks noChangeShapeType="1"/>
          </p:cNvSpPr>
          <p:nvPr/>
        </p:nvSpPr>
        <p:spPr bwMode="auto">
          <a:xfrm flipH="1">
            <a:off x="1828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9" name="Line 68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69"/>
          <p:cNvSpPr>
            <a:spLocks noChangeShapeType="1"/>
          </p:cNvSpPr>
          <p:nvPr/>
        </p:nvSpPr>
        <p:spPr bwMode="auto">
          <a:xfrm flipH="1">
            <a:off x="3276600" y="34290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73"/>
          <p:cNvSpPr>
            <a:spLocks noChangeShapeType="1"/>
          </p:cNvSpPr>
          <p:nvPr/>
        </p:nvSpPr>
        <p:spPr bwMode="auto">
          <a:xfrm>
            <a:off x="5105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2" name="Line 74"/>
          <p:cNvSpPr>
            <a:spLocks noChangeShapeType="1"/>
          </p:cNvSpPr>
          <p:nvPr/>
        </p:nvSpPr>
        <p:spPr bwMode="auto">
          <a:xfrm>
            <a:off x="5791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3" name="Line 75"/>
          <p:cNvSpPr>
            <a:spLocks noChangeShapeType="1"/>
          </p:cNvSpPr>
          <p:nvPr/>
        </p:nvSpPr>
        <p:spPr bwMode="auto">
          <a:xfrm>
            <a:off x="2362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4" name="Line 76"/>
          <p:cNvSpPr>
            <a:spLocks noChangeShapeType="1"/>
          </p:cNvSpPr>
          <p:nvPr/>
        </p:nvSpPr>
        <p:spPr bwMode="auto">
          <a:xfrm>
            <a:off x="30480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5" name="Line 77"/>
          <p:cNvSpPr>
            <a:spLocks noChangeShapeType="1"/>
          </p:cNvSpPr>
          <p:nvPr/>
        </p:nvSpPr>
        <p:spPr bwMode="auto">
          <a:xfrm flipH="1">
            <a:off x="2590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6" name="Line 78"/>
          <p:cNvSpPr>
            <a:spLocks noChangeShapeType="1"/>
          </p:cNvSpPr>
          <p:nvPr/>
        </p:nvSpPr>
        <p:spPr bwMode="auto">
          <a:xfrm>
            <a:off x="1676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7" name="Line 79"/>
          <p:cNvSpPr>
            <a:spLocks noChangeShapeType="1"/>
          </p:cNvSpPr>
          <p:nvPr/>
        </p:nvSpPr>
        <p:spPr bwMode="auto">
          <a:xfrm flipH="1">
            <a:off x="12192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8" name="Line 80"/>
          <p:cNvSpPr>
            <a:spLocks noChangeShapeType="1"/>
          </p:cNvSpPr>
          <p:nvPr/>
        </p:nvSpPr>
        <p:spPr bwMode="auto">
          <a:xfrm flipH="1">
            <a:off x="1828800" y="4572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9" name="Text Box 92"/>
          <p:cNvSpPr txBox="1">
            <a:spLocks noChangeArrowheads="1"/>
          </p:cNvSpPr>
          <p:nvPr/>
        </p:nvSpPr>
        <p:spPr bwMode="auto">
          <a:xfrm>
            <a:off x="12954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</a:t>
            </a:r>
          </a:p>
        </p:txBody>
      </p:sp>
      <p:sp>
        <p:nvSpPr>
          <p:cNvPr id="22620" name="Text Box 93"/>
          <p:cNvSpPr txBox="1">
            <a:spLocks noChangeArrowheads="1"/>
          </p:cNvSpPr>
          <p:nvPr/>
        </p:nvSpPr>
        <p:spPr bwMode="auto">
          <a:xfrm>
            <a:off x="19812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2</a:t>
            </a:r>
          </a:p>
        </p:txBody>
      </p:sp>
      <p:sp>
        <p:nvSpPr>
          <p:cNvPr id="22621" name="Text Box 94"/>
          <p:cNvSpPr txBox="1">
            <a:spLocks noChangeArrowheads="1"/>
          </p:cNvSpPr>
          <p:nvPr/>
        </p:nvSpPr>
        <p:spPr bwMode="auto">
          <a:xfrm>
            <a:off x="47244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14</a:t>
            </a:r>
          </a:p>
        </p:txBody>
      </p:sp>
      <p:sp>
        <p:nvSpPr>
          <p:cNvPr id="22622" name="Text Box 95"/>
          <p:cNvSpPr txBox="1">
            <a:spLocks noChangeArrowheads="1"/>
          </p:cNvSpPr>
          <p:nvPr/>
        </p:nvSpPr>
        <p:spPr bwMode="auto">
          <a:xfrm>
            <a:off x="54102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Reduction Kernel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&gt;=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1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stride /=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305800" cy="1143000"/>
          </a:xfrm>
        </p:spPr>
        <p:txBody>
          <a:bodyPr/>
          <a:lstStyle/>
          <a:p>
            <a:r>
              <a:rPr lang="en-US" dirty="0" smtClean="0"/>
              <a:t>A Quick Analysis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1024 thread block</a:t>
            </a:r>
          </a:p>
          <a:p>
            <a:pPr lvl="1"/>
            <a:r>
              <a:rPr lang="en-US" dirty="0" smtClean="0"/>
              <a:t>No divergence in the first 5 steps</a:t>
            </a:r>
          </a:p>
          <a:p>
            <a:pPr lvl="1"/>
            <a:r>
              <a:rPr lang="en-US" dirty="0" smtClean="0"/>
              <a:t>1024, 512, 256, 128, 64, 32 consecutive threads are active in each step</a:t>
            </a:r>
          </a:p>
          <a:p>
            <a:pPr lvl="1"/>
            <a:r>
              <a:rPr lang="en-US" dirty="0" smtClean="0"/>
              <a:t>The final 5 steps will still have divergence 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9D88E1-A88B-446F-A390-F5C0EEE064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an Old Engineer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Listen to the recording.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7361FA-C228-48F9-9107-ECC352A5D4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438400"/>
            <a:ext cx="8458200" cy="1143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0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3683" y="3581400"/>
            <a:ext cx="8458200" cy="2514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Parallel Execution Overhead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2601" y="2826772"/>
            <a:ext cx="83270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Although the number </a:t>
            </a:r>
            <a:r>
              <a:rPr lang="en-US" smtClean="0"/>
              <a:t>of “operations</a:t>
            </a:r>
            <a:r>
              <a:rPr lang="en-US" dirty="0" smtClean="0"/>
              <a:t>” is N, each “operation involves much more complex address calculation and intermediate result manipulation.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the parallel code is executed on a single-thread hardware, it would be significantly slower than the code based on the original sequential algorith</a:t>
            </a:r>
            <a:r>
              <a:rPr lang="en-US" dirty="0"/>
              <a:t>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5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the performance factors of a </a:t>
            </a:r>
            <a:r>
              <a:rPr lang="en-US" dirty="0"/>
              <a:t>r</a:t>
            </a:r>
            <a:r>
              <a:rPr lang="en-US" dirty="0" smtClean="0"/>
              <a:t>eduction kernel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Memory coalescing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/>
              <a:t>To develop a basic kernel and a more optimized kernel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 Sum Example (review)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5F1F5B-62A1-4670-979B-0D428F86D73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Reduction Steps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1;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&lt;=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 stride *=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% stride == 0)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[2*t]+=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2209800" y="5562600"/>
            <a:ext cx="428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Why do we need syncthreads()?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are needed to ensure that all elements of each version of partial sums have been generated before we proceed to the next step</a:t>
            </a:r>
          </a:p>
          <a:p>
            <a:endParaRPr lang="en-US" dirty="0" smtClean="0"/>
          </a:p>
          <a:p>
            <a:r>
              <a:rPr lang="en-US" dirty="0" smtClean="0"/>
              <a:t>Why do we not need another __</a:t>
            </a:r>
            <a:r>
              <a:rPr lang="en-US" dirty="0" err="1" smtClean="0"/>
              <a:t>syncthread</a:t>
            </a:r>
            <a:r>
              <a:rPr lang="en-US" dirty="0" smtClean="0"/>
              <a:t>() at the end of the reduction loop?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2FD055-D3DC-4D6F-895D-5C089E0EE3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the Global Picture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kernel execution, thread </a:t>
            </a:r>
            <a:r>
              <a:rPr lang="en-US" dirty="0" smtClean="0"/>
              <a:t>0 in each </a:t>
            </a:r>
            <a:r>
              <a:rPr lang="en-US" dirty="0" smtClean="0"/>
              <a:t>block writes </a:t>
            </a:r>
            <a:r>
              <a:rPr lang="en-US" dirty="0" smtClean="0"/>
              <a:t>the sum of the </a:t>
            </a:r>
            <a:r>
              <a:rPr lang="en-US" dirty="0" smtClean="0"/>
              <a:t>block </a:t>
            </a:r>
            <a:r>
              <a:rPr lang="en-US" dirty="0" smtClean="0"/>
              <a:t>in </a:t>
            </a:r>
            <a:r>
              <a:rPr lang="en-US" dirty="0" err="1" smtClean="0"/>
              <a:t>partialSum</a:t>
            </a:r>
            <a:r>
              <a:rPr lang="en-US" dirty="0" smtClean="0"/>
              <a:t>[0] into a vector indexed by the value of </a:t>
            </a:r>
            <a:r>
              <a:rPr lang="en-US" b="1" dirty="0" err="1" smtClean="0"/>
              <a:t>blockIdx.x</a:t>
            </a:r>
            <a:endParaRPr lang="en-US" b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There can be a large number of such sums if the original vector is very large</a:t>
            </a:r>
          </a:p>
          <a:p>
            <a:pPr lvl="1"/>
            <a:r>
              <a:rPr lang="en-US" dirty="0" smtClean="0"/>
              <a:t>The host code may iterate and launch another 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there are only a small number of sums, the host can simply transfer the data back and add them together.</a:t>
            </a:r>
          </a:p>
          <a:p>
            <a:pPr lvl="1"/>
            <a:endParaRPr lang="en-US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4C37D-3B6E-4679-A7B2-D3592C7E53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BB606-6ED9-4E79-ADE9-9FA3AD9CEB0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Observations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each iteration, two control flow paths will be sequentially traversed for each warp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perform addition and threads that do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do not perform addition still consume execution resources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more than half of threads will be executing after the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odd-index threads are disabled after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After 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step, entire warps in each block will fail the </a:t>
            </a:r>
            <a:r>
              <a:rPr lang="en-US" sz="2000" dirty="0" smtClean="0"/>
              <a:t>if-condition, </a:t>
            </a:r>
            <a:r>
              <a:rPr lang="en-US" sz="2000" dirty="0" smtClean="0"/>
              <a:t>poor resource utilization but no divergence.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This can go on for a while, up to 5 more steps (1024/32=16= 2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), where each active warp only has one productive thread until all warps in a block retire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Some warps will still succeed, but with divergence since only one thread will succeed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Index Usage Matters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some algorithms, one can shift the index usage to improve the divergence behavior</a:t>
            </a:r>
          </a:p>
          <a:p>
            <a:pPr lvl="1">
              <a:defRPr/>
            </a:pPr>
            <a:r>
              <a:rPr lang="en-US" dirty="0" smtClean="0"/>
              <a:t>Commutative and associative operators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Reduction satisfies this criterion.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2E5A5-9D8F-4687-A435-7E541E8EB8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compact the partial sums into the first locations in the </a:t>
            </a:r>
            <a:r>
              <a:rPr lang="en-US" dirty="0" err="1" smtClean="0"/>
              <a:t>partialSum</a:t>
            </a:r>
            <a:r>
              <a:rPr lang="en-US" dirty="0" smtClean="0"/>
              <a:t>[] array</a:t>
            </a:r>
          </a:p>
          <a:p>
            <a:endParaRPr lang="en-US" dirty="0" smtClean="0"/>
          </a:p>
          <a:p>
            <a:r>
              <a:rPr lang="en-US" dirty="0" smtClean="0"/>
              <a:t>Keep the active threads consecutive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D5968-03FD-4943-8421-BF8850424B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77E0C-3BCE-403B-96FE-EDA765740166}"/>
</file>

<file path=customXml/itemProps2.xml><?xml version="1.0" encoding="utf-8"?>
<ds:datastoreItem xmlns:ds="http://schemas.openxmlformats.org/officeDocument/2006/customXml" ds:itemID="{99F0A1EF-8120-4150-B87F-63F9BFF3A3EF}"/>
</file>

<file path=customXml/itemProps3.xml><?xml version="1.0" encoding="utf-8"?>
<ds:datastoreItem xmlns:ds="http://schemas.openxmlformats.org/officeDocument/2006/customXml" ds:itemID="{6BF4CBCA-1CA7-49DB-A13D-2A713507990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42634</TotalTime>
  <Words>921</Words>
  <Application>Microsoft Office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Gulim</vt:lpstr>
      <vt:lpstr>Arial</vt:lpstr>
      <vt:lpstr>Courier New</vt:lpstr>
      <vt:lpstr>Palatino</vt:lpstr>
      <vt:lpstr>Times New Roman</vt:lpstr>
      <vt:lpstr>Default Design</vt:lpstr>
      <vt:lpstr>ECE408 Fall 2016   Applied Parallel Programming  Lecture 12 Parallel Computation Patterns – Reduction Trees (Part 2)  </vt:lpstr>
      <vt:lpstr>Objective</vt:lpstr>
      <vt:lpstr>A Sum Example (review)</vt:lpstr>
      <vt:lpstr>The Reduction Steps</vt:lpstr>
      <vt:lpstr>Barrier Synchronization</vt:lpstr>
      <vt:lpstr>Back to the Global Picture</vt:lpstr>
      <vt:lpstr>Some Observations</vt:lpstr>
      <vt:lpstr>Thread Index Usage Matters</vt:lpstr>
      <vt:lpstr>A Better Strategy</vt:lpstr>
      <vt:lpstr>An Example of 16 threads</vt:lpstr>
      <vt:lpstr>A Better Reduction Kernel</vt:lpstr>
      <vt:lpstr>A Quick Analysis</vt:lpstr>
      <vt:lpstr>A Story about an Old Engineer</vt:lpstr>
      <vt:lpstr>Parallel Algorithm Overhead</vt:lpstr>
      <vt:lpstr>Parallel Algorithm Overhead</vt:lpstr>
      <vt:lpstr>Parallel Execution Overhead</vt:lpstr>
      <vt:lpstr>Any More QUESTIONS? Read Chapter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246</cp:revision>
  <dcterms:created xsi:type="dcterms:W3CDTF">1601-01-01T00:00:00Z</dcterms:created>
  <dcterms:modified xsi:type="dcterms:W3CDTF">2016-09-29T14:19:47Z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